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8"/>
  </p:notesMasterIdLst>
  <p:sldIdLst>
    <p:sldId id="258" r:id="rId2"/>
    <p:sldId id="275" r:id="rId3"/>
    <p:sldId id="256" r:id="rId4"/>
    <p:sldId id="272" r:id="rId5"/>
    <p:sldId id="298" r:id="rId6"/>
    <p:sldId id="301" r:id="rId7"/>
    <p:sldId id="285" r:id="rId8"/>
    <p:sldId id="290" r:id="rId9"/>
    <p:sldId id="299" r:id="rId10"/>
    <p:sldId id="304" r:id="rId11"/>
    <p:sldId id="305" r:id="rId12"/>
    <p:sldId id="309" r:id="rId13"/>
    <p:sldId id="310" r:id="rId14"/>
    <p:sldId id="257" r:id="rId15"/>
    <p:sldId id="262" r:id="rId16"/>
    <p:sldId id="28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799970"/>
    <a:srgbClr val="5A92B7"/>
    <a:srgbClr val="747649"/>
    <a:srgbClr val="2D6A7D"/>
    <a:srgbClr val="2678C4"/>
    <a:srgbClr val="65B0C7"/>
    <a:srgbClr val="B07125"/>
    <a:srgbClr val="C1645D"/>
    <a:srgbClr val="F7A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89900" autoAdjust="0"/>
  </p:normalViewPr>
  <p:slideViewPr>
    <p:cSldViewPr snapToGrid="0" showGuides="1">
      <p:cViewPr varScale="1">
        <p:scale>
          <a:sx n="79" d="100"/>
          <a:sy n="79" d="100"/>
        </p:scale>
        <p:origin x="735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39EFA-AF42-41F9-87C7-9274E62DB224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795D8-2EE9-4725-8154-35BC50A70E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977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23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086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统计：最后，我们提供了统计功能，对收集到的信息会进行统计，并能以图表的形式显示，使用户能更方便地获取提交信息。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设计灵感：</a:t>
            </a:r>
            <a:r>
              <a:rPr lang="zh-CN" alt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大学生收作业时，经常存在学生提交文件格式不统一、不按时提交作业等问题，而又缺少综合收集作业、作业提交提醒、作业批改及作业查重等功能的平台，因此设计了此软件。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265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439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本页面用于收集者创建收集。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我们提供了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种格式的常见收集选项：姓名、学号、文件、单选、多选、问卷题目。</a:t>
            </a:r>
          </a:p>
          <a:p>
            <a:endParaRPr lang="zh-CN" altLang="en-US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您可以选择任意题目创建一个收集，或者根据需求编辑题目名称，自定义题目。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在此页面，收集者可以根据需求自由添加或删除题目。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609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在本页面中，收集发布者可以添加应交名单，添加名单后页面将会根据是否提交将名单以两种不同格式显示。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提交者的提交记录将会在提交记录栏查看，收集者可以在该栏查看每个提交者的提交信息。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最后，该页面会统计所有提交者的提交信息，并以图表的形式在统计图表一栏显示。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应交名单逻辑实现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在应交名单一栏，收集者可以通过添加姓名按钮实现添加名单。在按要求输入名单后，前端将用户输入的名单以英文逗号、空格和换行符将文本切分为一个个名字存入一个数组中，最后将该数据传往后端。同时从后端获取已提交的名单以及未提交的名单，以两种不同的样式显示在该界面中，并且给每个名字提供删除按钮，若添加了错误的名单可以进行删除操作。</a:t>
            </a:r>
            <a:endParaRPr lang="en-US" altLang="zh-CN" sz="12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提交记录逻辑实现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在提交记录一栏，从数据库中读取每个提交者的提交信息，并将提交者的名字、提交时间、提交文件数显示在网页中，并且给收集者提供查看按钮，若提交者提交过文件，收集者可以通过查看文件按钮查看提交者的文件，同时也提供了一个查看收集按钮，让收集者可以看到每一个提交者的全部提交信息。</a:t>
            </a:r>
            <a:endParaRPr lang="en-US" altLang="zh-CN" sz="12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统计图表逻辑实现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Wgk</a:t>
            </a:r>
            <a:r>
              <a:rPr lang="zh-CN" altLang="en-US" sz="12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快来改！</a:t>
            </a:r>
            <a:endParaRPr lang="en-US" altLang="zh-CN" sz="1200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147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785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8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D83B7-E149-6822-5816-11F3A1F57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76972D-FD16-3329-8E70-18105F3C17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A31135-38BD-DAAB-1DEC-74E395D4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F4EE22-39C5-A7FC-09E2-BB9F55C4A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A15EA4-169A-465F-0558-81723B87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28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BBE5E-31B6-EEEE-EE22-87269954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C2EC01-A6C3-53FB-E191-51397AFD9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1CF0F-C4FD-D4D2-762B-31C0E1A3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875C06-C325-6840-D525-00F386653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CB1492-3B05-4103-EC11-FC8A6EE9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96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B5C9994-9850-9EC0-0338-7B788DB572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A4FEBD-53F0-0022-05A2-6253D67EE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644968-BD8F-EB86-39C6-1D65739DC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DCC4DB-9193-8559-3673-1928B47A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E06C02-4797-4772-0FB0-9E81D667F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52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D8A11-027E-DB47-3C1D-1627FDCE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7D053B-3C19-6465-ED71-A3BFDBDE5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46A4AE-C57F-0827-5B6B-A3BB618B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C60826-1234-4930-AA2B-9D2613C4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32E2C2-BCBA-DD07-804C-6CA0F043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4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AA0CC-07FF-E6C0-E52E-9D5EBE8E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DDD950-0B70-CA6C-34D2-8D159FD69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49EA9B-D8A8-041C-C177-18C8DA05E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C4E93D-1A14-715E-F657-A6716C5D3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59ED63-6CBE-F897-7E8C-FCD0F93A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50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486D0-3115-B0A3-7413-9840B21F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9DAFA1-8076-430A-707A-62D44DB32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CFA71C-5A61-CD2F-12D7-BAA35CDE5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85E6BC-57D8-57F4-74B9-2E714D50D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C7109E-CA5E-C406-85BA-869617B8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A933AA-8444-0D94-47F8-B01E9CCE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35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F02F7-84C2-E145-9957-4BB0E2A2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4595CF-0C47-1B7A-AF60-C2CC45BBA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B00009-C2BD-A5B1-1E40-0851BB830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FA155FC-1DA5-54B0-7926-5148C818D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27158C3-0E69-0A55-8495-399E8AA68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81D9E68-9D19-C7E9-73D7-2A24F27F8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C4FDCBE-664D-EBC4-1EA6-205F4A790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42863D8-39CB-45FB-AF7C-CC814D01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14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B1E3D-52C3-E8C8-59D7-67C8D7188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2FF45C-FAA3-0ABF-6000-365E5767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BC215E-B1B9-E10F-5904-320A850F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A3EC64-97AA-CC8A-6142-D6D97E9F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162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0765B3-F88D-8DDD-2E82-0B63DE627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40EC78-A3D9-196C-6AF3-9A84E091C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A29C45-1F9B-58BE-37C3-AC1F4640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9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B6B0F-8923-4733-FD21-4C677E43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54047A-8DFA-D9EC-BDE4-28C890450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3C94B8-8D9C-3979-6F0A-503019C94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779A82-469A-CC3C-A0E8-58E17AE0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97FD8F-74A1-A8C6-AB0F-01B5AEBA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46DE34-E133-3377-6ADA-9C36C147A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86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6F3AB-2E0C-E001-E6EC-E87DDDE68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62B34CE-8980-8EA9-9BFD-203C8B0E0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B0DC18-4CCD-E692-6113-498F79B6C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A16490-CD31-EACC-F852-D51ABEEA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719127-B8B6-26B8-4915-FFF03527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42570C-9F1A-B4EC-7751-DF8C459E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81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479D24-9CBF-CC75-F996-AD442FC7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4E6302-7419-7076-1C1C-3DCFDDF7A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425A0-ED14-37F5-37A6-3F427EF49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D6BFB-FB5C-4CEF-AE75-EF5844774973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392A8-0978-1884-D945-3631B84AB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FE3642-33F2-C5CE-1311-8C9E046E5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5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ritebug.pythonanywhere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8E0BDB0-D199-1FB5-A298-6F119CB2E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0" y="0"/>
            <a:ext cx="6979920" cy="6858000"/>
          </a:xfrm>
          <a:custGeom>
            <a:avLst/>
            <a:gdLst>
              <a:gd name="connsiteX0" fmla="*/ 0 w 6979920"/>
              <a:gd name="connsiteY0" fmla="*/ 0 h 6858000"/>
              <a:gd name="connsiteX1" fmla="*/ 5234902 w 6979920"/>
              <a:gd name="connsiteY1" fmla="*/ 0 h 6858000"/>
              <a:gd name="connsiteX2" fmla="*/ 6979920 w 6979920"/>
              <a:gd name="connsiteY2" fmla="*/ 6858000 h 6858000"/>
              <a:gd name="connsiteX3" fmla="*/ 0 w 69799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79920" h="6858000">
                <a:moveTo>
                  <a:pt x="0" y="0"/>
                </a:moveTo>
                <a:lnTo>
                  <a:pt x="5234902" y="0"/>
                </a:lnTo>
                <a:lnTo>
                  <a:pt x="69799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31165" y="1326856"/>
            <a:ext cx="4237675" cy="830997"/>
          </a:xfrm>
          <a:prstGeom prst="rect">
            <a:avLst/>
          </a:prstGeom>
          <a:noFill/>
          <a:effectLst>
            <a:outerShdw blurRad="889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bg1"/>
                </a:solidFill>
                <a:latin typeface="Segoe UI Light" panose="020B0502040204020203" pitchFamily="34" charset="0"/>
                <a:ea typeface="新宋体" panose="02010609030101010101" pitchFamily="49" charset="-122"/>
                <a:cs typeface="Segoe UI Light" panose="020B0502040204020203" pitchFamily="34" charset="0"/>
              </a:rPr>
              <a:t>2022</a:t>
            </a:r>
            <a:r>
              <a:rPr lang="zh-CN" altLang="en-US" sz="4800" dirty="0">
                <a:solidFill>
                  <a:schemeClr val="bg1"/>
                </a:solidFill>
                <a:latin typeface="Segoe UI Light" panose="020B0502040204020203" pitchFamily="34" charset="0"/>
                <a:ea typeface="新宋体" panose="02010609030101010101" pitchFamily="49" charset="-122"/>
                <a:cs typeface="Segoe UI Light" panose="020B0502040204020203" pitchFamily="34" charset="0"/>
              </a:rPr>
              <a:t>软件工程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31164" y="2645609"/>
            <a:ext cx="4340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计算机科学与技术学院</a:t>
            </a:r>
            <a:endParaRPr lang="en-US" altLang="zh-CN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软件工程项目展示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34337" y="3521285"/>
            <a:ext cx="537762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嘟嘟可收件箱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Dodoco</a:t>
            </a:r>
            <a:r>
              <a:rPr lang="en-US" altLang="zh-CN" sz="20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Inbox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小组成员：计胜翔，王梓熙，王广凯，张隽翊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02E5E34-88F8-95BE-68EE-E41F57671B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319" y="3615559"/>
            <a:ext cx="3439200" cy="343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-0.04454 0.00023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4" grpId="0"/>
      <p:bldP spid="24" grpId="1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46F827D-B240-4A97-88BC-F1C7793D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67" y="-33580"/>
            <a:ext cx="9430065" cy="6899677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 rot="10800000">
            <a:off x="5654566" y="-12741"/>
            <a:ext cx="6537434" cy="6858000"/>
          </a:xfrm>
          <a:custGeom>
            <a:avLst/>
            <a:gdLst>
              <a:gd name="connsiteX0" fmla="*/ 0 w 6979920"/>
              <a:gd name="connsiteY0" fmla="*/ 0 h 6858000"/>
              <a:gd name="connsiteX1" fmla="*/ 5234902 w 6979920"/>
              <a:gd name="connsiteY1" fmla="*/ 0 h 6858000"/>
              <a:gd name="connsiteX2" fmla="*/ 6979920 w 6979920"/>
              <a:gd name="connsiteY2" fmla="*/ 6858000 h 6858000"/>
              <a:gd name="connsiteX3" fmla="*/ 0 w 69799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79920" h="6858000">
                <a:moveTo>
                  <a:pt x="0" y="0"/>
                </a:moveTo>
                <a:lnTo>
                  <a:pt x="5234902" y="0"/>
                </a:lnTo>
                <a:lnTo>
                  <a:pt x="69799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738914" y="277193"/>
            <a:ext cx="27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数据库</a:t>
            </a:r>
            <a:r>
              <a:rPr lang="en-US" altLang="zh-CN" sz="28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ER</a:t>
            </a:r>
            <a:r>
              <a:rPr lang="zh-CN" altLang="en-US" sz="28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图</a:t>
            </a:r>
            <a:endParaRPr lang="en-US" altLang="zh-CN" sz="28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737B7B2-A08A-4004-ABB1-6D62623F2ADA}"/>
              </a:ext>
            </a:extLst>
          </p:cNvPr>
          <p:cNvCxnSpPr>
            <a:cxnSpLocks/>
          </p:cNvCxnSpPr>
          <p:nvPr/>
        </p:nvCxnSpPr>
        <p:spPr>
          <a:xfrm>
            <a:off x="7898532" y="1000334"/>
            <a:ext cx="2490936" cy="0"/>
          </a:xfrm>
          <a:prstGeom prst="line">
            <a:avLst/>
          </a:prstGeom>
          <a:ln w="22225" cap="rnd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18C67D0-D4EB-4C1F-9734-7DEF19BE4A42}"/>
              </a:ext>
            </a:extLst>
          </p:cNvPr>
          <p:cNvSpPr txBox="1"/>
          <p:nvPr/>
        </p:nvSpPr>
        <p:spPr>
          <a:xfrm>
            <a:off x="7772416" y="1424598"/>
            <a:ext cx="4064868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用户、收集、题目、答案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选择题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、选项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问卷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89EB7C6-0AF5-41EF-903F-19319995EEF1}"/>
              </a:ext>
            </a:extLst>
          </p:cNvPr>
          <p:cNvSpPr txBox="1"/>
          <p:nvPr/>
        </p:nvSpPr>
        <p:spPr>
          <a:xfrm>
            <a:off x="6918402" y="1516931"/>
            <a:ext cx="854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实体：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68BFB34-2C98-4C4C-912C-2F4535A26531}"/>
              </a:ext>
            </a:extLst>
          </p:cNvPr>
          <p:cNvSpPr txBox="1"/>
          <p:nvPr/>
        </p:nvSpPr>
        <p:spPr>
          <a:xfrm>
            <a:off x="6918402" y="2541625"/>
            <a:ext cx="854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关系：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B6A3C8E-8AB3-4A58-9395-72EF6F1ACE4F}"/>
              </a:ext>
            </a:extLst>
          </p:cNvPr>
          <p:cNvSpPr txBox="1"/>
          <p:nvPr/>
        </p:nvSpPr>
        <p:spPr>
          <a:xfrm>
            <a:off x="7776554" y="2500130"/>
            <a:ext cx="4453087" cy="1161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用户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创建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收集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 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收集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包含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题目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</a:t>
            </a:r>
            <a:endParaRPr lang="en-US" altLang="zh-CN" sz="16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问卷题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包含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选项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选择题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对应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答案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</a:t>
            </a:r>
            <a:endParaRPr lang="en-US" altLang="zh-CN" sz="16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用户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提交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收集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用户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填写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题目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A250AE3-9164-412A-B4CA-D895B0FE51FA}"/>
              </a:ext>
            </a:extLst>
          </p:cNvPr>
          <p:cNvSpPr txBox="1"/>
          <p:nvPr/>
        </p:nvSpPr>
        <p:spPr>
          <a:xfrm>
            <a:off x="7044518" y="4029802"/>
            <a:ext cx="854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属性：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34FCF96-BE95-4A6B-83C5-168304186677}"/>
              </a:ext>
            </a:extLst>
          </p:cNvPr>
          <p:cNvSpPr txBox="1"/>
          <p:nvPr/>
        </p:nvSpPr>
        <p:spPr>
          <a:xfrm>
            <a:off x="7776554" y="3937854"/>
            <a:ext cx="4453087" cy="1899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用户：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id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、用户名、密码、用户空间路径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收集：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id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、标题、截止时间、状态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题目：标题、序号、题目类型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选项：序号、内容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答案：答案选项</a:t>
            </a:r>
            <a:endParaRPr lang="en-US" altLang="zh-CN" sz="16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097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  <p:bldP spid="32" grpId="0"/>
      <p:bldP spid="33" grpId="0"/>
      <p:bldP spid="34" grpId="0"/>
      <p:bldP spid="35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0B0F99-15E4-49B6-9EDF-2AE9DF409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7" y="0"/>
            <a:ext cx="10842625" cy="6901096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 rot="10800000">
            <a:off x="6096000" y="-19946"/>
            <a:ext cx="6096000" cy="6858000"/>
          </a:xfrm>
          <a:custGeom>
            <a:avLst/>
            <a:gdLst>
              <a:gd name="connsiteX0" fmla="*/ 0 w 6979920"/>
              <a:gd name="connsiteY0" fmla="*/ 0 h 6858000"/>
              <a:gd name="connsiteX1" fmla="*/ 5234902 w 6979920"/>
              <a:gd name="connsiteY1" fmla="*/ 0 h 6858000"/>
              <a:gd name="connsiteX2" fmla="*/ 6979920 w 6979920"/>
              <a:gd name="connsiteY2" fmla="*/ 6858000 h 6858000"/>
              <a:gd name="connsiteX3" fmla="*/ 0 w 69799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79920" h="6858000">
                <a:moveTo>
                  <a:pt x="0" y="0"/>
                </a:moveTo>
                <a:lnTo>
                  <a:pt x="5234902" y="0"/>
                </a:lnTo>
                <a:lnTo>
                  <a:pt x="69799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738914" y="277193"/>
            <a:ext cx="27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数据库表关系图</a:t>
            </a:r>
            <a:endParaRPr lang="en-US" altLang="zh-CN" sz="28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737B7B2-A08A-4004-ABB1-6D62623F2ADA}"/>
              </a:ext>
            </a:extLst>
          </p:cNvPr>
          <p:cNvCxnSpPr>
            <a:cxnSpLocks/>
          </p:cNvCxnSpPr>
          <p:nvPr/>
        </p:nvCxnSpPr>
        <p:spPr>
          <a:xfrm>
            <a:off x="7898532" y="1000334"/>
            <a:ext cx="2490936" cy="0"/>
          </a:xfrm>
          <a:prstGeom prst="line">
            <a:avLst/>
          </a:prstGeom>
          <a:ln w="22225" cap="rnd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819D78C-619B-4707-A8FC-4CD80D7B30F7}"/>
              </a:ext>
            </a:extLst>
          </p:cNvPr>
          <p:cNvSpPr txBox="1"/>
          <p:nvPr/>
        </p:nvSpPr>
        <p:spPr>
          <a:xfrm>
            <a:off x="7898532" y="2710700"/>
            <a:ext cx="3542889" cy="142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根据</a:t>
            </a:r>
            <a:r>
              <a:rPr lang="en-US" altLang="zh-CN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ER</a:t>
            </a:r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图，最终代码实现后，建表、以及表之间的关联如图所示。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673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391523" y="0"/>
            <a:ext cx="3821451" cy="6858000"/>
            <a:chOff x="8798560" y="0"/>
            <a:chExt cx="3412169" cy="6858000"/>
          </a:xfrm>
        </p:grpSpPr>
        <p:sp>
          <p:nvSpPr>
            <p:cNvPr id="5" name="矩形 4"/>
            <p:cNvSpPr/>
            <p:nvPr/>
          </p:nvSpPr>
          <p:spPr>
            <a:xfrm>
              <a:off x="879856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8817289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8616017" y="515986"/>
            <a:ext cx="339344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数据库操作</a:t>
            </a:r>
            <a:r>
              <a:rPr lang="en-US" altLang="zh-CN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API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设计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10783060" y="1378248"/>
            <a:ext cx="1131147" cy="0"/>
          </a:xfrm>
          <a:prstGeom prst="line">
            <a:avLst/>
          </a:prstGeom>
          <a:ln w="22225" cap="rnd">
            <a:solidFill>
              <a:srgbClr val="5CA0C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97549" y="360724"/>
            <a:ext cx="3828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主要功能的数据库</a:t>
            </a:r>
            <a:r>
              <a:rPr lang="en-US" altLang="zh-CN" sz="28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</a:t>
            </a:r>
            <a:r>
              <a:rPr lang="zh-CN" altLang="en-US" sz="28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：</a:t>
            </a:r>
            <a:endParaRPr lang="en-US" altLang="zh-CN" sz="28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793353" y="2669406"/>
            <a:ext cx="3120854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为了配合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flask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视图函数对数据的处理，封装了数据库的相关操作函数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共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19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个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，提供接口，以简化调用操作。</a:t>
            </a:r>
            <a:endParaRPr lang="en-US" altLang="zh-CN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主要实现对数据的存和取。</a:t>
            </a:r>
            <a:endParaRPr lang="zh-CN" altLang="en-US" b="1" dirty="0">
              <a:solidFill>
                <a:schemeClr val="bg1"/>
              </a:solidFill>
              <a:latin typeface="+mn-ea"/>
              <a:cs typeface="Segoe UI Light" panose="020B0502040204020203" pitchFamily="34" charset="0"/>
            </a:endParaRP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BD11A306-25CC-4711-92A7-BBCE4603E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691" y="1120675"/>
            <a:ext cx="6527642" cy="2462213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 Unicode MS"/>
                <a:ea typeface="JetBrains Mono"/>
              </a:rPr>
              <a:t>、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A2E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6E6AA"/>
                </a:solidFill>
                <a:effectLst/>
                <a:latin typeface="Arial Unicode MS"/>
                <a:ea typeface="JetBrains Mono"/>
              </a:rPr>
              <a:t>add_FC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Arial Unicode MS"/>
                <a:ea typeface="JetBrains Mono"/>
              </a:rPr>
              <a:t>question_list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Arial Unicode MS"/>
                <a:ea typeface="JetBrains Mono"/>
              </a:rPr>
              <a:t>user_id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) -&gt;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“”“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将新创建的收集存入数据库，并为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其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分配一个收集者用户目录下的子目录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，用于存储应交名单和文件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Args: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question_list: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题目信息列表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前端提交的表单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user_id: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id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Return: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collection_id: </a:t>
            </a:r>
            <a:r>
              <a:rPr lang="zh-CN" altLang="en-US" sz="1400" dirty="0">
                <a:solidFill>
                  <a:srgbClr val="6A995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数据库中该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收集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id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"""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22BB32BD-AD2B-4096-82E5-9C3677BEF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691" y="3819620"/>
            <a:ext cx="6527642" cy="2677656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FFC000"/>
                </a:solidFill>
                <a:latin typeface="Arial Unicode MS"/>
                <a:ea typeface="JetBrains Mono"/>
              </a:rPr>
              <a:t>2</a:t>
            </a:r>
            <a:r>
              <a:rPr lang="zh-CN" altLang="en-US" sz="1400" dirty="0">
                <a:solidFill>
                  <a:srgbClr val="FFC000"/>
                </a:solidFill>
                <a:latin typeface="Arial Unicode MS"/>
                <a:ea typeface="JetBrains Mono"/>
              </a:rPr>
              <a:t>、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A2ED"/>
                </a:solidFill>
                <a:effectLst/>
                <a:latin typeface="Arial Unicode MS"/>
                <a:ea typeface="JetBrains Mono"/>
              </a:rPr>
              <a:t> def</a:t>
            </a:r>
            <a:r>
              <a:rPr lang="en-US" altLang="zh-CN" sz="1400" dirty="0">
                <a:solidFill>
                  <a:srgbClr val="FFC000"/>
                </a:solidFill>
                <a:latin typeface="Arial Unicode MS"/>
                <a:ea typeface="JetBrains Mono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6E6AA"/>
                </a:solidFill>
                <a:effectLst/>
                <a:latin typeface="Arial Unicode MS"/>
                <a:ea typeface="JetBrains Mono"/>
              </a:rPr>
              <a:t>save_submission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Arial Unicode MS"/>
                <a:ea typeface="JetBrains Mono"/>
              </a:rPr>
              <a:t>submission_list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Arial Unicode MS"/>
                <a:ea typeface="JetBrains Mono"/>
              </a:rPr>
              <a:t>collection_id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Arial Unicode MS"/>
                <a:ea typeface="JetBrains Mono"/>
              </a:rPr>
              <a:t>file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6E6AA"/>
                </a:solidFill>
                <a:effectLst/>
                <a:latin typeface="Arial Unicode MS"/>
                <a:ea typeface="JetBrains Mono"/>
              </a:rPr>
              <a:t>werkzeug.datastructures.ImmutableMultiDict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) -&gt;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“”“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保存提交内容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Args: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submission_list: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提交信息列表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前端提交的表单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collection_id: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收集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id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file: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网页提交表单中的文件数据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Returns: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若提交时间超过收集截止时间，则返回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-1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；若未超时，则返回提交记录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"""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1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2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3800476" cy="6858000"/>
            <a:chOff x="8798560" y="0"/>
            <a:chExt cx="3393440" cy="6858000"/>
          </a:xfrm>
        </p:grpSpPr>
        <p:sp>
          <p:nvSpPr>
            <p:cNvPr id="5" name="矩形 4"/>
            <p:cNvSpPr/>
            <p:nvPr/>
          </p:nvSpPr>
          <p:spPr>
            <a:xfrm>
              <a:off x="879856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8798560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07018" y="518697"/>
            <a:ext cx="339344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数据库操作</a:t>
            </a:r>
            <a:r>
              <a:rPr lang="en-US" altLang="zh-CN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API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设计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479604" y="1325697"/>
            <a:ext cx="1131147" cy="0"/>
          </a:xfrm>
          <a:prstGeom prst="line">
            <a:avLst/>
          </a:prstGeom>
          <a:ln w="22225" cap="rnd">
            <a:solidFill>
              <a:srgbClr val="5CA0C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79604" y="2356721"/>
            <a:ext cx="3120854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Segoe UI Light" panose="020B0502040204020203" pitchFamily="34" charset="0"/>
              </a:rPr>
              <a:t>在收集详情界面，</a:t>
            </a:r>
            <a:endParaRPr lang="en-US" altLang="zh-CN" dirty="0">
              <a:solidFill>
                <a:schemeClr val="bg1"/>
              </a:solidFill>
              <a:latin typeface="+mn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Segoe UI Light" panose="020B0502040204020203" pitchFamily="34" charset="0"/>
              </a:rPr>
              <a:t>当用户按下“一键催交”后，</a:t>
            </a:r>
            <a:endParaRPr lang="en-US" altLang="zh-CN" dirty="0">
              <a:solidFill>
                <a:schemeClr val="bg1"/>
              </a:solidFill>
              <a:latin typeface="+mn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Segoe UI Light" panose="020B0502040204020203" pitchFamily="34" charset="0"/>
              </a:rPr>
              <a:t>分为如下步骤：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2A7716-9AB7-B3C5-7695-856E83009D34}"/>
              </a:ext>
            </a:extLst>
          </p:cNvPr>
          <p:cNvSpPr txBox="1"/>
          <p:nvPr/>
        </p:nvSpPr>
        <p:spPr>
          <a:xfrm>
            <a:off x="5170523" y="1041917"/>
            <a:ext cx="644200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  <a:cs typeface="Segoe UI Light" panose="020B0502040204020203" pitchFamily="34" charset="0"/>
              </a:rPr>
              <a:t>1</a:t>
            </a:r>
            <a:r>
              <a:rPr lang="zh-CN" altLang="en-US" sz="2000" dirty="0">
                <a:latin typeface="+mn-ea"/>
                <a:cs typeface="Segoe UI Light" panose="020B0502040204020203" pitchFamily="34" charset="0"/>
              </a:rPr>
              <a:t>、后端先在数据库中查找已提交人员的名单，再根据应交名单找出未交人员名单；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79011F-B4E8-44C2-EA0B-1FA9D7D7167C}"/>
              </a:ext>
            </a:extLst>
          </p:cNvPr>
          <p:cNvSpPr txBox="1"/>
          <p:nvPr/>
        </p:nvSpPr>
        <p:spPr>
          <a:xfrm>
            <a:off x="5170523" y="2467711"/>
            <a:ext cx="644200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  <a:cs typeface="Segoe UI Light" panose="020B0502040204020203" pitchFamily="34" charset="0"/>
              </a:rPr>
              <a:t>2</a:t>
            </a:r>
            <a:r>
              <a:rPr lang="zh-CN" altLang="en-US" sz="2000" dirty="0">
                <a:latin typeface="+mn-ea"/>
                <a:cs typeface="Segoe UI Light" panose="020B0502040204020203" pitchFamily="34" charset="0"/>
              </a:rPr>
              <a:t>、根据数据库的</a:t>
            </a:r>
            <a:r>
              <a:rPr lang="en-US" altLang="zh-CN" sz="2000" dirty="0">
                <a:latin typeface="+mn-ea"/>
                <a:cs typeface="Segoe UI Light" panose="020B0502040204020203" pitchFamily="34" charset="0"/>
              </a:rPr>
              <a:t>user</a:t>
            </a:r>
            <a:r>
              <a:rPr lang="zh-CN" altLang="en-US" sz="2000" dirty="0">
                <a:latin typeface="+mn-ea"/>
                <a:cs typeface="Segoe UI Light" panose="020B0502040204020203" pitchFamily="34" charset="0"/>
              </a:rPr>
              <a:t>表，在未交人员名单中筛选出已注册的人，并获取他们注册时填写的邮箱地址；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42B9E6-D10F-3A61-FC34-17518B521B85}"/>
              </a:ext>
            </a:extLst>
          </p:cNvPr>
          <p:cNvSpPr txBox="1"/>
          <p:nvPr/>
        </p:nvSpPr>
        <p:spPr>
          <a:xfrm>
            <a:off x="5170523" y="3965356"/>
            <a:ext cx="6442006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  <a:cs typeface="Segoe UI Light" panose="020B0502040204020203" pitchFamily="34" charset="0"/>
              </a:rPr>
              <a:t>3</a:t>
            </a:r>
            <a:r>
              <a:rPr lang="zh-CN" altLang="en-US" sz="2000" dirty="0">
                <a:latin typeface="+mn-ea"/>
                <a:cs typeface="Segoe UI Light" panose="020B0502040204020203" pitchFamily="34" charset="0"/>
              </a:rPr>
              <a:t>、最后根据当前登录用户的邮箱和邮箱授权码，向</a:t>
            </a:r>
            <a:r>
              <a:rPr lang="en-US" altLang="zh-CN" sz="2000" dirty="0">
                <a:latin typeface="+mn-ea"/>
                <a:cs typeface="Segoe UI Light" panose="020B0502040204020203" pitchFamily="34" charset="0"/>
              </a:rPr>
              <a:t>2</a:t>
            </a:r>
            <a:r>
              <a:rPr lang="zh-CN" altLang="en-US" sz="2000" dirty="0">
                <a:latin typeface="+mn-ea"/>
                <a:cs typeface="Segoe UI Light" panose="020B0502040204020203" pitchFamily="34" charset="0"/>
              </a:rPr>
              <a:t>中获得的邮箱地址发送催交邮件。若邮箱授权码错误，则会发送失败。</a:t>
            </a:r>
            <a:endParaRPr lang="en-US" altLang="zh-CN" sz="2000" dirty="0">
              <a:latin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852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2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-0.04453 0.00023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-0.04453 0.00023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022E-16 L -0.04453 0.00023 " pathEditMode="relative" rAng="0" ptsTypes="AA">
                                      <p:cBhvr>
                                        <p:cTn id="36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  <p:bldP spid="2" grpId="0"/>
      <p:bldP spid="2" grpId="1"/>
      <p:bldP spid="4" grpId="0"/>
      <p:bldP spid="4" grpId="1"/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754A6F3-49B6-D5A6-C10F-4863D7D360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30815" y="2120685"/>
            <a:ext cx="2006278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600" b="1"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62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82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</a:rPr>
              <a:t>O</a:t>
            </a:r>
            <a:endParaRPr lang="zh-CN" altLang="en-US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13742" y="2120685"/>
            <a:ext cx="11272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86770" y="2120685"/>
            <a:ext cx="1798890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任意多边形: 形状 21"/>
          <p:cNvSpPr/>
          <p:nvPr/>
        </p:nvSpPr>
        <p:spPr>
          <a:xfrm>
            <a:off x="1898247" y="1921156"/>
            <a:ext cx="8423253" cy="3285888"/>
          </a:xfrm>
          <a:custGeom>
            <a:avLst/>
            <a:gdLst>
              <a:gd name="connsiteX0" fmla="*/ 179395 w 2824223"/>
              <a:gd name="connsiteY0" fmla="*/ 179395 h 2824223"/>
              <a:gd name="connsiteX1" fmla="*/ 179395 w 2824223"/>
              <a:gd name="connsiteY1" fmla="*/ 2644828 h 2824223"/>
              <a:gd name="connsiteX2" fmla="*/ 2644828 w 2824223"/>
              <a:gd name="connsiteY2" fmla="*/ 2644828 h 2824223"/>
              <a:gd name="connsiteX3" fmla="*/ 2644828 w 2824223"/>
              <a:gd name="connsiteY3" fmla="*/ 179395 h 2824223"/>
              <a:gd name="connsiteX4" fmla="*/ 0 w 2824223"/>
              <a:gd name="connsiteY4" fmla="*/ 0 h 2824223"/>
              <a:gd name="connsiteX5" fmla="*/ 2824223 w 2824223"/>
              <a:gd name="connsiteY5" fmla="*/ 0 h 2824223"/>
              <a:gd name="connsiteX6" fmla="*/ 2824223 w 2824223"/>
              <a:gd name="connsiteY6" fmla="*/ 2824223 h 2824223"/>
              <a:gd name="connsiteX7" fmla="*/ 0 w 2824223"/>
              <a:gd name="connsiteY7" fmla="*/ 2824223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4223" h="2824223">
                <a:moveTo>
                  <a:pt x="179395" y="179395"/>
                </a:moveTo>
                <a:lnTo>
                  <a:pt x="179395" y="2644828"/>
                </a:lnTo>
                <a:lnTo>
                  <a:pt x="2644828" y="2644828"/>
                </a:lnTo>
                <a:lnTo>
                  <a:pt x="2644828" y="179395"/>
                </a:lnTo>
                <a:close/>
                <a:moveTo>
                  <a:pt x="0" y="0"/>
                </a:moveTo>
                <a:lnTo>
                  <a:pt x="2824223" y="0"/>
                </a:lnTo>
                <a:lnTo>
                  <a:pt x="2824223" y="2824223"/>
                </a:lnTo>
                <a:lnTo>
                  <a:pt x="0" y="2824223"/>
                </a:lnTo>
                <a:close/>
              </a:path>
            </a:pathLst>
          </a:custGeom>
          <a:gradFill>
            <a:gsLst>
              <a:gs pos="3611">
                <a:schemeClr val="tx1"/>
              </a:gs>
              <a:gs pos="15000">
                <a:schemeClr val="tx1">
                  <a:alpha val="74000"/>
                </a:schemeClr>
              </a:gs>
              <a:gs pos="33000">
                <a:schemeClr val="tx1">
                  <a:alpha val="58000"/>
                </a:schemeClr>
              </a:gs>
              <a:gs pos="80000">
                <a:srgbClr val="000000">
                  <a:alpha val="33000"/>
                </a:srgbClr>
              </a:gs>
              <a:gs pos="59000">
                <a:schemeClr val="tx1">
                  <a:alpha val="44000"/>
                </a:schemeClr>
              </a:gs>
              <a:gs pos="9600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  <a:effectLst>
            <a:outerShdw blurRad="469900" sx="102000" sy="102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4943869" y="4741933"/>
            <a:ext cx="2304260" cy="389808"/>
            <a:chOff x="5148659" y="4829096"/>
            <a:chExt cx="1894679" cy="389808"/>
          </a:xfrm>
          <a:effectLst>
            <a:outerShdw blurRad="88900" dist="381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10" name="圆角矩形 7"/>
            <p:cNvSpPr/>
            <p:nvPr/>
          </p:nvSpPr>
          <p:spPr>
            <a:xfrm>
              <a:off x="5148659" y="4829096"/>
              <a:ext cx="1894679" cy="373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190568" y="4849572"/>
              <a:ext cx="1810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 4</a:t>
              </a:r>
              <a:endParaRPr lang="zh-CN" altLang="en-US" dirty="0">
                <a:solidFill>
                  <a:srgbClr val="65B0C7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3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9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5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659961" y="2321004"/>
            <a:ext cx="47687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latin typeface="Open Sans Extrabold" panose="020B0906030804020204" pitchFamily="34" charset="0"/>
                <a:ea typeface="新宋体" panose="02010609030101010101" pitchFamily="49" charset="-122"/>
                <a:cs typeface="Open Sans Extrabold" panose="020B0906030804020204" pitchFamily="34" charset="0"/>
                <a:hlinkClick r:id="rId2"/>
              </a:rPr>
              <a:t>项目展示</a:t>
            </a:r>
            <a:endParaRPr lang="zh-CN" altLang="en-US" sz="6600" b="1" dirty="0">
              <a:latin typeface="Open Sans Extrabold" panose="020B0906030804020204" pitchFamily="34" charset="0"/>
              <a:ea typeface="新宋体" panose="02010609030101010101" pitchFamily="49" charset="-122"/>
              <a:cs typeface="Open Sans Extrabold" panose="020B09060308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5E-6 -0.19213 L -2.5E-6 0.05787 " pathEditMode="fixed" rAng="0" ptsTypes="AA">
                                      <p:cBhvr>
                                        <p:cTn id="9" dur="1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>
            <a:spLocks noChangeAspect="1"/>
          </p:cNvSpPr>
          <p:nvPr/>
        </p:nvSpPr>
        <p:spPr>
          <a:xfrm>
            <a:off x="1064871" y="71763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217271" y="265819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2639671" y="178443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1003911" y="431427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465431" y="177427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1745591" y="163203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 rot="5889783">
            <a:off x="3077805" y="392058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 rot="5889783">
            <a:off x="1135268" y="379590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 rot="5889783">
            <a:off x="1798207" y="5327954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 rot="5889783">
            <a:off x="-473738" y="3349554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 rot="5889783">
            <a:off x="2116986" y="317718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 rot="5889783">
            <a:off x="2076014" y="4464572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 rot="9987352">
            <a:off x="10654277" y="477507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 rot="9987352">
            <a:off x="10051647" y="2924177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 rot="9987352">
            <a:off x="8873434" y="410675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 rot="9987352">
            <a:off x="9871229" y="1264185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 rot="9987352">
            <a:off x="10989587" y="3607438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 rot="9987352">
            <a:off x="9778340" y="404552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 rot="18377275">
            <a:off x="8935230" y="1272954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 rot="18377275">
            <a:off x="10589622" y="2298618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 rot="18377275">
            <a:off x="10727163" y="63495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>
            <a:spLocks noChangeAspect="1"/>
          </p:cNvSpPr>
          <p:nvPr/>
        </p:nvSpPr>
        <p:spPr>
          <a:xfrm rot="18377275">
            <a:off x="11798235" y="3450737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 rot="18377275">
            <a:off x="9432164" y="238149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>
            <a:spLocks noChangeAspect="1"/>
          </p:cNvSpPr>
          <p:nvPr/>
        </p:nvSpPr>
        <p:spPr>
          <a:xfrm rot="18377275">
            <a:off x="10075165" y="1265438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866751" y="387231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1019151" y="581287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2441551" y="493911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805791" y="746895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267311" y="492895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1547471" y="478671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289150">
            <a:off x="1801874" y="1135137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 rot="289150">
            <a:off x="1790707" y="308164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 rot="289150">
            <a:off x="3281484" y="2330466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 rot="289150">
            <a:off x="1438972" y="4713941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 rot="289150">
            <a:off x="1115784" y="2137682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 rot="289150">
            <a:off x="2403368" y="2103492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 rot="289150">
            <a:off x="9675873" y="3522738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 rot="289150">
            <a:off x="9664706" y="5469241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 rot="289150">
            <a:off x="11155483" y="4718067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 rot="289150">
            <a:off x="9312971" y="7101542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 rot="289150">
            <a:off x="8989783" y="4525283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 rot="289150">
            <a:off x="10277367" y="4491093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rot="4662124">
            <a:off x="3975166" y="429793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 rot="4662124">
            <a:off x="2111596" y="99202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 rot="4662124">
            <a:off x="3268270" y="219568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 rot="4662124">
            <a:off x="448073" y="113629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 rot="4662124">
            <a:off x="2815095" y="69168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 rot="4662124">
            <a:off x="3226738" y="128965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 rot="4662124">
            <a:off x="8639276" y="4475592"/>
            <a:ext cx="2192240" cy="3614640"/>
            <a:chOff x="465431" y="717630"/>
            <a:chExt cx="2192240" cy="3614640"/>
          </a:xfrm>
        </p:grpSpPr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64871" y="71763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>
              <a:off x="1217271" y="265819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2639671" y="178443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1003911" y="431427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465431" y="177427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745591" y="163203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3023262" y="2937260"/>
            <a:ext cx="5521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</a:t>
            </a:r>
            <a:r>
              <a:rPr lang="en-US" altLang="zh-CN" sz="54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ANKS</a:t>
            </a:r>
            <a:endParaRPr lang="zh-CN" altLang="en-US" sz="5400" dirty="0">
              <a:solidFill>
                <a:schemeClr val="bg1"/>
              </a:solidFill>
              <a:effectLst>
                <a:outerShdw blurRad="101600" dist="38100" dir="2700000" algn="tl" rotWithShape="0">
                  <a:prstClr val="black">
                    <a:alpha val="55000"/>
                  </a:prstClr>
                </a:outerShdw>
              </a:effectLst>
              <a:latin typeface="Open Sans Extrabold" panose="020B0906030804020204" pitchFamily="34" charset="0"/>
              <a:ea typeface="新宋体" panose="02010609030101010101" pitchFamily="49" charset="-122"/>
              <a:cs typeface="Open Sans Extrabold" panose="020B0906030804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68F931-A6C6-59B3-3087-052D108174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319" y="3615559"/>
            <a:ext cx="3439200" cy="343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8571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6" dur="1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" dur="1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8" dur="8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8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4" t="16884" r="52146" b="561"/>
          <a:stretch>
            <a:fillRect/>
          </a:stretch>
        </p:blipFill>
        <p:spPr>
          <a:xfrm>
            <a:off x="2997866" y="0"/>
            <a:ext cx="3059575" cy="6858000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4" t="5039" r="52645"/>
          <a:stretch>
            <a:fillRect/>
          </a:stretch>
        </p:blipFill>
        <p:spPr>
          <a:xfrm>
            <a:off x="-57851" y="1"/>
            <a:ext cx="3055717" cy="6857999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6" t="20991" r="63685"/>
          <a:stretch>
            <a:fillRect/>
          </a:stretch>
        </p:blipFill>
        <p:spPr>
          <a:xfrm>
            <a:off x="9205325" y="0"/>
            <a:ext cx="2986675" cy="6857999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7" t="3211" r="1361" b="24056"/>
          <a:stretch>
            <a:fillRect/>
          </a:stretch>
        </p:blipFill>
        <p:spPr>
          <a:xfrm flipH="1">
            <a:off x="6053583" y="0"/>
            <a:ext cx="3098045" cy="6857999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sp>
        <p:nvSpPr>
          <p:cNvPr id="50" name="文本框 49"/>
          <p:cNvSpPr txBox="1"/>
          <p:nvPr/>
        </p:nvSpPr>
        <p:spPr>
          <a:xfrm>
            <a:off x="789432" y="648640"/>
            <a:ext cx="10302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</a:p>
        </p:txBody>
      </p:sp>
      <p:sp>
        <p:nvSpPr>
          <p:cNvPr id="89" name="矩形 88"/>
          <p:cNvSpPr/>
          <p:nvPr/>
        </p:nvSpPr>
        <p:spPr>
          <a:xfrm>
            <a:off x="230066" y="3620753"/>
            <a:ext cx="236394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软件项目简介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476516" y="2467806"/>
            <a:ext cx="1989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 1</a:t>
            </a:r>
            <a:endParaRPr lang="zh-CN" altLang="en-U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341918" y="3620753"/>
            <a:ext cx="2363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前端设计介绍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3562295" y="2467807"/>
            <a:ext cx="1930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/>
              <a:t>PART 2</a:t>
            </a:r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6395113" y="3620753"/>
            <a:ext cx="2363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后端设计介绍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6619697" y="2467806"/>
            <a:ext cx="1965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95" name="矩形 94"/>
          <p:cNvSpPr/>
          <p:nvPr/>
        </p:nvSpPr>
        <p:spPr>
          <a:xfrm>
            <a:off x="9499347" y="3620753"/>
            <a:ext cx="2363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项目展示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9737237" y="2482218"/>
            <a:ext cx="1922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/>
              <a:t>PART 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89" grpId="0"/>
      <p:bldP spid="96" grpId="0"/>
      <p:bldP spid="90" grpId="0"/>
      <p:bldP spid="97" grpId="0"/>
      <p:bldP spid="92" grpId="0"/>
      <p:bldP spid="98" grpId="0"/>
      <p:bldP spid="95" grpId="0"/>
      <p:bldP spid="9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5D0D9F5-6339-040B-EB69-D6B8B520FD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92858" y="2040228"/>
            <a:ext cx="2006278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75788" y="2012964"/>
            <a:ext cx="11272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48816" y="2030606"/>
            <a:ext cx="1798890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48659" y="4741933"/>
            <a:ext cx="1894679" cy="389808"/>
            <a:chOff x="5148659" y="4829096"/>
            <a:chExt cx="1894679" cy="389808"/>
          </a:xfrm>
          <a:effectLst>
            <a:outerShdw blurRad="88900" dist="381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8" name="圆角矩形 7"/>
            <p:cNvSpPr/>
            <p:nvPr/>
          </p:nvSpPr>
          <p:spPr>
            <a:xfrm>
              <a:off x="5148659" y="4829096"/>
              <a:ext cx="1894679" cy="373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90568" y="4849572"/>
              <a:ext cx="1810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 1</a:t>
              </a:r>
              <a:r>
                <a:rPr lang="en-US" altLang="zh-CN" dirty="0">
                  <a:solidFill>
                    <a:schemeClr val="bg1"/>
                  </a:solidFill>
                </a:rPr>
                <a:t> 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0" name="任意多边形: 形状 21"/>
          <p:cNvSpPr/>
          <p:nvPr/>
        </p:nvSpPr>
        <p:spPr>
          <a:xfrm>
            <a:off x="1701478" y="1921156"/>
            <a:ext cx="8423253" cy="3285888"/>
          </a:xfrm>
          <a:custGeom>
            <a:avLst/>
            <a:gdLst>
              <a:gd name="connsiteX0" fmla="*/ 179395 w 2824223"/>
              <a:gd name="connsiteY0" fmla="*/ 179395 h 2824223"/>
              <a:gd name="connsiteX1" fmla="*/ 179395 w 2824223"/>
              <a:gd name="connsiteY1" fmla="*/ 2644828 h 2824223"/>
              <a:gd name="connsiteX2" fmla="*/ 2644828 w 2824223"/>
              <a:gd name="connsiteY2" fmla="*/ 2644828 h 2824223"/>
              <a:gd name="connsiteX3" fmla="*/ 2644828 w 2824223"/>
              <a:gd name="connsiteY3" fmla="*/ 179395 h 2824223"/>
              <a:gd name="connsiteX4" fmla="*/ 0 w 2824223"/>
              <a:gd name="connsiteY4" fmla="*/ 0 h 2824223"/>
              <a:gd name="connsiteX5" fmla="*/ 2824223 w 2824223"/>
              <a:gd name="connsiteY5" fmla="*/ 0 h 2824223"/>
              <a:gd name="connsiteX6" fmla="*/ 2824223 w 2824223"/>
              <a:gd name="connsiteY6" fmla="*/ 2824223 h 2824223"/>
              <a:gd name="connsiteX7" fmla="*/ 0 w 2824223"/>
              <a:gd name="connsiteY7" fmla="*/ 2824223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4223" h="2824223">
                <a:moveTo>
                  <a:pt x="179395" y="179395"/>
                </a:moveTo>
                <a:lnTo>
                  <a:pt x="179395" y="2644828"/>
                </a:lnTo>
                <a:lnTo>
                  <a:pt x="2644828" y="2644828"/>
                </a:lnTo>
                <a:lnTo>
                  <a:pt x="2644828" y="179395"/>
                </a:lnTo>
                <a:close/>
                <a:moveTo>
                  <a:pt x="0" y="0"/>
                </a:moveTo>
                <a:lnTo>
                  <a:pt x="2824223" y="0"/>
                </a:lnTo>
                <a:lnTo>
                  <a:pt x="2824223" y="2824223"/>
                </a:lnTo>
                <a:lnTo>
                  <a:pt x="0" y="2824223"/>
                </a:lnTo>
                <a:close/>
              </a:path>
            </a:pathLst>
          </a:custGeom>
          <a:gradFill>
            <a:gsLst>
              <a:gs pos="3611">
                <a:schemeClr val="tx1"/>
              </a:gs>
              <a:gs pos="15000">
                <a:schemeClr val="tx1">
                  <a:alpha val="74000"/>
                </a:schemeClr>
              </a:gs>
              <a:gs pos="33000">
                <a:schemeClr val="tx1">
                  <a:alpha val="58000"/>
                </a:schemeClr>
              </a:gs>
              <a:gs pos="80000">
                <a:srgbClr val="000000">
                  <a:alpha val="33000"/>
                </a:srgbClr>
              </a:gs>
              <a:gs pos="59000">
                <a:schemeClr val="tx1">
                  <a:alpha val="44000"/>
                </a:schemeClr>
              </a:gs>
              <a:gs pos="9600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  <a:effectLst>
            <a:outerShdw blurRad="469900" sx="102000" sy="102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8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4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0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5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33236"/>
            <a:ext cx="12192000" cy="3429000"/>
          </a:xfrm>
          <a:prstGeom prst="rect">
            <a:avLst/>
          </a:prstGeom>
          <a:pattFill prst="wdUpDiag">
            <a:fgClr>
              <a:srgbClr val="171717"/>
            </a:fgClr>
            <a:bgClr>
              <a:schemeClr val="tx1">
                <a:lumMod val="95000"/>
                <a:lumOff val="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159219" y="2379181"/>
            <a:ext cx="2073728" cy="198114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316120" y="2617257"/>
            <a:ext cx="226060" cy="226060"/>
            <a:chOff x="2891224" y="1614813"/>
            <a:chExt cx="261482" cy="261482"/>
          </a:xfrm>
        </p:grpSpPr>
        <p:sp>
          <p:nvSpPr>
            <p:cNvPr id="13" name="椭圆 12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rgbClr val="17171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00B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222864" y="3831982"/>
            <a:ext cx="226060" cy="226060"/>
            <a:chOff x="2891224" y="1614813"/>
            <a:chExt cx="261482" cy="261482"/>
          </a:xfrm>
        </p:grpSpPr>
        <p:sp>
          <p:nvSpPr>
            <p:cNvPr id="21" name="椭圆 20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5B483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等腰三角形 29"/>
          <p:cNvSpPr/>
          <p:nvPr/>
        </p:nvSpPr>
        <p:spPr>
          <a:xfrm rot="10800000">
            <a:off x="3765335" y="948058"/>
            <a:ext cx="284984" cy="245676"/>
          </a:xfrm>
          <a:prstGeom prst="triangle">
            <a:avLst/>
          </a:prstGeom>
          <a:blipFill>
            <a:blip r:embed="rId3"/>
            <a:stretch>
              <a:fillRect/>
            </a:stretch>
          </a:blipFill>
          <a:ln w="9525" cap="rnd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/>
          <p:cNvSpPr/>
          <p:nvPr/>
        </p:nvSpPr>
        <p:spPr>
          <a:xfrm>
            <a:off x="4096022" y="1015309"/>
            <a:ext cx="1257266" cy="1619342"/>
          </a:xfrm>
          <a:custGeom>
            <a:avLst/>
            <a:gdLst>
              <a:gd name="connsiteX0" fmla="*/ 0 w 1463040"/>
              <a:gd name="connsiteY0" fmla="*/ 0 h 678180"/>
              <a:gd name="connsiteX1" fmla="*/ 670560 w 1463040"/>
              <a:gd name="connsiteY1" fmla="*/ 0 h 678180"/>
              <a:gd name="connsiteX2" fmla="*/ 1463040 w 1463040"/>
              <a:gd name="connsiteY2" fmla="*/ 678180 h 67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678180">
                <a:moveTo>
                  <a:pt x="0" y="0"/>
                </a:moveTo>
                <a:lnTo>
                  <a:pt x="670560" y="0"/>
                </a:lnTo>
                <a:lnTo>
                  <a:pt x="1463040" y="678180"/>
                </a:lnTo>
              </a:path>
            </a:pathLst>
          </a:custGeom>
          <a:noFill/>
          <a:ln w="9525" cap="rnd">
            <a:solidFill>
              <a:srgbClr val="92D05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75066" y="863101"/>
            <a:ext cx="3337566" cy="1952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rgbClr val="92D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软件功能简介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提供给用户一个创建收集的平台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多种类型：文件、单选题、多选题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多种操作：分享、编辑、复制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统计：以图表的形式显示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任意多边形: 形状 33"/>
          <p:cNvSpPr/>
          <p:nvPr/>
        </p:nvSpPr>
        <p:spPr>
          <a:xfrm rot="10800000">
            <a:off x="7027214" y="1141772"/>
            <a:ext cx="1013746" cy="1555452"/>
          </a:xfrm>
          <a:custGeom>
            <a:avLst/>
            <a:gdLst>
              <a:gd name="connsiteX0" fmla="*/ 0 w 1463040"/>
              <a:gd name="connsiteY0" fmla="*/ 0 h 678180"/>
              <a:gd name="connsiteX1" fmla="*/ 670560 w 1463040"/>
              <a:gd name="connsiteY1" fmla="*/ 0 h 678180"/>
              <a:gd name="connsiteX2" fmla="*/ 1463040 w 1463040"/>
              <a:gd name="connsiteY2" fmla="*/ 678180 h 678180"/>
              <a:gd name="connsiteX0-1" fmla="*/ 0 w 1615170"/>
              <a:gd name="connsiteY0-2" fmla="*/ 538863 h 538863"/>
              <a:gd name="connsiteX1-3" fmla="*/ 670560 w 1615170"/>
              <a:gd name="connsiteY1-4" fmla="*/ 538863 h 538863"/>
              <a:gd name="connsiteX2-5" fmla="*/ 1615170 w 1615170"/>
              <a:gd name="connsiteY2-6" fmla="*/ 0 h 538863"/>
              <a:gd name="connsiteX0-7" fmla="*/ 0 w 1615170"/>
              <a:gd name="connsiteY0-8" fmla="*/ 538863 h 538863"/>
              <a:gd name="connsiteX1-9" fmla="*/ 529342 w 1615170"/>
              <a:gd name="connsiteY1-10" fmla="*/ 538863 h 538863"/>
              <a:gd name="connsiteX2-11" fmla="*/ 1615170 w 1615170"/>
              <a:gd name="connsiteY2-12" fmla="*/ 0 h 538863"/>
              <a:gd name="connsiteX0-13" fmla="*/ 0 w 1165840"/>
              <a:gd name="connsiteY0-14" fmla="*/ 628729 h 628729"/>
              <a:gd name="connsiteX1-15" fmla="*/ 529342 w 1165840"/>
              <a:gd name="connsiteY1-16" fmla="*/ 628729 h 628729"/>
              <a:gd name="connsiteX2-17" fmla="*/ 1165840 w 1165840"/>
              <a:gd name="connsiteY2-18" fmla="*/ 0 h 6287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65840" h="628729">
                <a:moveTo>
                  <a:pt x="0" y="628729"/>
                </a:moveTo>
                <a:lnTo>
                  <a:pt x="529342" y="628729"/>
                </a:lnTo>
                <a:lnTo>
                  <a:pt x="1165840" y="0"/>
                </a:lnTo>
              </a:path>
            </a:pathLst>
          </a:custGeom>
          <a:noFill/>
          <a:ln w="9525" cap="rnd">
            <a:solidFill>
              <a:srgbClr val="68A7C5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10800000">
            <a:off x="8060193" y="1112704"/>
            <a:ext cx="284984" cy="245676"/>
          </a:xfrm>
          <a:prstGeom prst="triangle">
            <a:avLst/>
          </a:prstGeom>
          <a:blipFill dpi="0" rotWithShape="0">
            <a:blip r:embed="rId4"/>
            <a:srcRect/>
            <a:stretch>
              <a:fillRect/>
            </a:stretch>
          </a:blipFill>
          <a:ln w="9525" cap="rnd">
            <a:solidFill>
              <a:srgbClr val="68A7C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8358334" y="948058"/>
            <a:ext cx="3733051" cy="1904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68A7C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小组成员及分工简介</a:t>
            </a:r>
            <a:r>
              <a:rPr lang="en-US" altLang="zh-CN" dirty="0">
                <a:solidFill>
                  <a:srgbClr val="68A7C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endParaRPr lang="en-US" altLang="zh-CN" dirty="0">
              <a:solidFill>
                <a:srgbClr val="68A7C5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王广凯：收集相关页面设计，网页美化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王梓熙：登录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注册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收集详情网页设计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张隽翊：前后端接口对接，服务端配置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计胜翔：后端开发，数据库结构设计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任意多边形: 形状 39"/>
          <p:cNvSpPr/>
          <p:nvPr/>
        </p:nvSpPr>
        <p:spPr>
          <a:xfrm rot="10800000" flipH="1">
            <a:off x="4507676" y="4007000"/>
            <a:ext cx="756498" cy="202184"/>
          </a:xfrm>
          <a:custGeom>
            <a:avLst/>
            <a:gdLst>
              <a:gd name="connsiteX0" fmla="*/ 0 w 1463040"/>
              <a:gd name="connsiteY0" fmla="*/ 0 h 678180"/>
              <a:gd name="connsiteX1" fmla="*/ 670560 w 1463040"/>
              <a:gd name="connsiteY1" fmla="*/ 0 h 678180"/>
              <a:gd name="connsiteX2" fmla="*/ 1463040 w 1463040"/>
              <a:gd name="connsiteY2" fmla="*/ 678180 h 678180"/>
              <a:gd name="connsiteX0-1" fmla="*/ 0 w 1260200"/>
              <a:gd name="connsiteY0-2" fmla="*/ 0 h 1117668"/>
              <a:gd name="connsiteX1-3" fmla="*/ 670560 w 1260200"/>
              <a:gd name="connsiteY1-4" fmla="*/ 0 h 1117668"/>
              <a:gd name="connsiteX2-5" fmla="*/ 1260200 w 1260200"/>
              <a:gd name="connsiteY2-6" fmla="*/ 1117668 h 1117668"/>
              <a:gd name="connsiteX0-7" fmla="*/ 0 w 1260200"/>
              <a:gd name="connsiteY0-8" fmla="*/ 11269 h 1128937"/>
              <a:gd name="connsiteX1-9" fmla="*/ 501527 w 1260200"/>
              <a:gd name="connsiteY1-10" fmla="*/ 0 h 1128937"/>
              <a:gd name="connsiteX2-11" fmla="*/ 1260200 w 1260200"/>
              <a:gd name="connsiteY2-12" fmla="*/ 1128937 h 1128937"/>
              <a:gd name="connsiteX0-13" fmla="*/ 0 w 1260200"/>
              <a:gd name="connsiteY0-14" fmla="*/ 0 h 1117668"/>
              <a:gd name="connsiteX1-15" fmla="*/ 501527 w 1260200"/>
              <a:gd name="connsiteY1-16" fmla="*/ 45076 h 1117668"/>
              <a:gd name="connsiteX2-17" fmla="*/ 1260200 w 1260200"/>
              <a:gd name="connsiteY2-18" fmla="*/ 1117668 h 1117668"/>
              <a:gd name="connsiteX0-19" fmla="*/ 0 w 1260200"/>
              <a:gd name="connsiteY0-20" fmla="*/ 0 h 1117668"/>
              <a:gd name="connsiteX1-21" fmla="*/ 509978 w 1260200"/>
              <a:gd name="connsiteY1-22" fmla="*/ 11269 h 1117668"/>
              <a:gd name="connsiteX2-23" fmla="*/ 1260200 w 1260200"/>
              <a:gd name="connsiteY2-24" fmla="*/ 1117668 h 1117668"/>
              <a:gd name="connsiteX0-25" fmla="*/ 0 w 944457"/>
              <a:gd name="connsiteY0-26" fmla="*/ 0 h 610567"/>
              <a:gd name="connsiteX1-27" fmla="*/ 509978 w 944457"/>
              <a:gd name="connsiteY1-28" fmla="*/ 11269 h 610567"/>
              <a:gd name="connsiteX2-29" fmla="*/ 944457 w 944457"/>
              <a:gd name="connsiteY2-30" fmla="*/ 610567 h 610567"/>
              <a:gd name="connsiteX0-31" fmla="*/ 0 w 800938"/>
              <a:gd name="connsiteY0-32" fmla="*/ 0 h 285257"/>
              <a:gd name="connsiteX1-33" fmla="*/ 509978 w 800938"/>
              <a:gd name="connsiteY1-34" fmla="*/ 11269 h 285257"/>
              <a:gd name="connsiteX2-35" fmla="*/ 800938 w 800938"/>
              <a:gd name="connsiteY2-36" fmla="*/ 285257 h 285257"/>
              <a:gd name="connsiteX0-37" fmla="*/ 0 w 839066"/>
              <a:gd name="connsiteY0-38" fmla="*/ 0 h 224252"/>
              <a:gd name="connsiteX1-39" fmla="*/ 509978 w 839066"/>
              <a:gd name="connsiteY1-40" fmla="*/ 11269 h 224252"/>
              <a:gd name="connsiteX2-41" fmla="*/ 839066 w 839066"/>
              <a:gd name="connsiteY2-42" fmla="*/ 224252 h 2242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839066" h="224252">
                <a:moveTo>
                  <a:pt x="0" y="0"/>
                </a:moveTo>
                <a:lnTo>
                  <a:pt x="509978" y="11269"/>
                </a:lnTo>
                <a:cubicBezTo>
                  <a:pt x="606965" y="102598"/>
                  <a:pt x="742079" y="132923"/>
                  <a:pt x="839066" y="224252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 rot="10800000">
            <a:off x="4165843" y="4162929"/>
            <a:ext cx="284984" cy="245676"/>
          </a:xfrm>
          <a:prstGeom prst="triangle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952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582352" y="4073811"/>
            <a:ext cx="2554130" cy="1715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rgbClr val="5B48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主要技术栈</a:t>
            </a:r>
          </a:p>
          <a:p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前端：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HTML</a:t>
            </a: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，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CSS</a:t>
            </a: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，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后端：</a:t>
            </a:r>
            <a:r>
              <a:rPr lang="en-US" altLang="zh-CN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SQLAlchemy</a:t>
            </a:r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框架：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Flask </a:t>
            </a: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框架</a:t>
            </a:r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任意多边形: 形状 44"/>
          <p:cNvSpPr/>
          <p:nvPr/>
        </p:nvSpPr>
        <p:spPr>
          <a:xfrm rot="13500000" flipH="1">
            <a:off x="7190414" y="3901757"/>
            <a:ext cx="797557" cy="332620"/>
          </a:xfrm>
          <a:custGeom>
            <a:avLst/>
            <a:gdLst>
              <a:gd name="connsiteX0" fmla="*/ 0 w 1463040"/>
              <a:gd name="connsiteY0" fmla="*/ 0 h 678180"/>
              <a:gd name="connsiteX1" fmla="*/ 670560 w 1463040"/>
              <a:gd name="connsiteY1" fmla="*/ 0 h 678180"/>
              <a:gd name="connsiteX2" fmla="*/ 1463040 w 1463040"/>
              <a:gd name="connsiteY2" fmla="*/ 678180 h 678180"/>
              <a:gd name="connsiteX0-1" fmla="*/ 0 w 1260200"/>
              <a:gd name="connsiteY0-2" fmla="*/ 0 h 1117668"/>
              <a:gd name="connsiteX1-3" fmla="*/ 670560 w 1260200"/>
              <a:gd name="connsiteY1-4" fmla="*/ 0 h 1117668"/>
              <a:gd name="connsiteX2-5" fmla="*/ 1260200 w 1260200"/>
              <a:gd name="connsiteY2-6" fmla="*/ 1117668 h 1117668"/>
              <a:gd name="connsiteX0-7" fmla="*/ 0 w 1260200"/>
              <a:gd name="connsiteY0-8" fmla="*/ 11269 h 1128937"/>
              <a:gd name="connsiteX1-9" fmla="*/ 501527 w 1260200"/>
              <a:gd name="connsiteY1-10" fmla="*/ 0 h 1128937"/>
              <a:gd name="connsiteX2-11" fmla="*/ 1260200 w 1260200"/>
              <a:gd name="connsiteY2-12" fmla="*/ 1128937 h 1128937"/>
              <a:gd name="connsiteX0-13" fmla="*/ 0 w 1260200"/>
              <a:gd name="connsiteY0-14" fmla="*/ 0 h 1117668"/>
              <a:gd name="connsiteX1-15" fmla="*/ 501527 w 1260200"/>
              <a:gd name="connsiteY1-16" fmla="*/ 45076 h 1117668"/>
              <a:gd name="connsiteX2-17" fmla="*/ 1260200 w 1260200"/>
              <a:gd name="connsiteY2-18" fmla="*/ 1117668 h 1117668"/>
              <a:gd name="connsiteX0-19" fmla="*/ 0 w 1260200"/>
              <a:gd name="connsiteY0-20" fmla="*/ 0 h 1117668"/>
              <a:gd name="connsiteX1-21" fmla="*/ 509978 w 1260200"/>
              <a:gd name="connsiteY1-22" fmla="*/ 11269 h 1117668"/>
              <a:gd name="connsiteX2-23" fmla="*/ 1260200 w 1260200"/>
              <a:gd name="connsiteY2-24" fmla="*/ 1117668 h 1117668"/>
              <a:gd name="connsiteX0-25" fmla="*/ 0 w 944457"/>
              <a:gd name="connsiteY0-26" fmla="*/ 0 h 610567"/>
              <a:gd name="connsiteX1-27" fmla="*/ 509978 w 944457"/>
              <a:gd name="connsiteY1-28" fmla="*/ 11269 h 610567"/>
              <a:gd name="connsiteX2-29" fmla="*/ 944457 w 944457"/>
              <a:gd name="connsiteY2-30" fmla="*/ 610567 h 610567"/>
              <a:gd name="connsiteX0-31" fmla="*/ 0 w 800938"/>
              <a:gd name="connsiteY0-32" fmla="*/ 0 h 285257"/>
              <a:gd name="connsiteX1-33" fmla="*/ 509978 w 800938"/>
              <a:gd name="connsiteY1-34" fmla="*/ 11269 h 285257"/>
              <a:gd name="connsiteX2-35" fmla="*/ 800938 w 800938"/>
              <a:gd name="connsiteY2-36" fmla="*/ 285257 h 285257"/>
              <a:gd name="connsiteX0-37" fmla="*/ 0 w 1093774"/>
              <a:gd name="connsiteY0-38" fmla="*/ 30565 h 273988"/>
              <a:gd name="connsiteX1-39" fmla="*/ 802814 w 1093774"/>
              <a:gd name="connsiteY1-40" fmla="*/ 0 h 273988"/>
              <a:gd name="connsiteX2-41" fmla="*/ 1093774 w 1093774"/>
              <a:gd name="connsiteY2-42" fmla="*/ 273988 h 273988"/>
              <a:gd name="connsiteX0-43" fmla="*/ 0 w 884606"/>
              <a:gd name="connsiteY0-44" fmla="*/ 0 h 368924"/>
              <a:gd name="connsiteX1-45" fmla="*/ 593646 w 884606"/>
              <a:gd name="connsiteY1-46" fmla="*/ 94936 h 368924"/>
              <a:gd name="connsiteX2-47" fmla="*/ 884606 w 884606"/>
              <a:gd name="connsiteY2-48" fmla="*/ 368924 h 368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884606" h="368924">
                <a:moveTo>
                  <a:pt x="0" y="0"/>
                </a:moveTo>
                <a:lnTo>
                  <a:pt x="593646" y="94936"/>
                </a:lnTo>
                <a:lnTo>
                  <a:pt x="884606" y="368924"/>
                </a:lnTo>
              </a:path>
            </a:pathLst>
          </a:custGeom>
          <a:noFill/>
          <a:ln w="9525" cap="rnd">
            <a:solidFill>
              <a:srgbClr val="B55B5A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10800000">
            <a:off x="8044110" y="4170109"/>
            <a:ext cx="284984" cy="245676"/>
          </a:xfrm>
          <a:prstGeom prst="triangle">
            <a:avLst/>
          </a:prstGeom>
          <a:blipFill dpi="0" rotWithShape="0">
            <a:blip r:embed="rId6"/>
            <a:srcRect/>
            <a:tile tx="0" ty="0" sx="100000" sy="100000" flip="none" algn="t"/>
          </a:blipFill>
          <a:ln w="952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8349030" y="4056920"/>
            <a:ext cx="3387250" cy="210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B55B5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设计灵感</a:t>
            </a:r>
            <a:r>
              <a:rPr lang="en-US" altLang="zh-CN" dirty="0">
                <a:solidFill>
                  <a:srgbClr val="B55B5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endParaRPr lang="en-US" altLang="zh-CN" dirty="0">
              <a:solidFill>
                <a:srgbClr val="B55B5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存在学生提交文件格式不统一、不按时提交作业等问题</a:t>
            </a:r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缺少综合收集作业、作业提交提醒、作业批改及作业查重等功能的平台</a:t>
            </a:r>
          </a:p>
          <a:p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7003851" y="3720433"/>
            <a:ext cx="226060" cy="226060"/>
            <a:chOff x="2891224" y="1614813"/>
            <a:chExt cx="261482" cy="261482"/>
          </a:xfrm>
        </p:grpSpPr>
        <p:sp>
          <p:nvSpPr>
            <p:cNvPr id="27" name="椭圆 26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椭圆 27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B55B5A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865489" y="2634651"/>
            <a:ext cx="226060" cy="226060"/>
            <a:chOff x="2891224" y="1614813"/>
            <a:chExt cx="261482" cy="261482"/>
          </a:xfrm>
        </p:grpSpPr>
        <p:sp>
          <p:nvSpPr>
            <p:cNvPr id="24" name="椭圆 23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rgbClr val="17171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68A7C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0" grpId="0" animBg="1"/>
      <p:bldP spid="30" grpId="1" animBg="1"/>
      <p:bldP spid="32" grpId="0" animBg="1"/>
      <p:bldP spid="33" grpId="0"/>
      <p:bldP spid="34" grpId="0" animBg="1"/>
      <p:bldP spid="35" grpId="0" animBg="1"/>
      <p:bldP spid="35" grpId="1" animBg="1"/>
      <p:bldP spid="38" grpId="0"/>
      <p:bldP spid="40" grpId="0" animBg="1"/>
      <p:bldP spid="41" grpId="0" animBg="1"/>
      <p:bldP spid="41" grpId="1" animBg="1"/>
      <p:bldP spid="44" grpId="0"/>
      <p:bldP spid="45" grpId="0" animBg="1"/>
      <p:bldP spid="46" grpId="0" animBg="1"/>
      <p:bldP spid="46" grpId="1" animBg="1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3F2E10C-6690-FBB9-D570-B94D10A46C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930815" y="2120685"/>
            <a:ext cx="2006278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600" b="1"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62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82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</a:rPr>
              <a:t>W</a:t>
            </a:r>
            <a:endParaRPr lang="zh-CN" altLang="en-US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13742" y="2120685"/>
            <a:ext cx="11272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86770" y="2120685"/>
            <a:ext cx="1798890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任意多边形: 形状 21"/>
          <p:cNvSpPr/>
          <p:nvPr/>
        </p:nvSpPr>
        <p:spPr>
          <a:xfrm>
            <a:off x="1898247" y="1921156"/>
            <a:ext cx="8423253" cy="3285888"/>
          </a:xfrm>
          <a:custGeom>
            <a:avLst/>
            <a:gdLst>
              <a:gd name="connsiteX0" fmla="*/ 179395 w 2824223"/>
              <a:gd name="connsiteY0" fmla="*/ 179395 h 2824223"/>
              <a:gd name="connsiteX1" fmla="*/ 179395 w 2824223"/>
              <a:gd name="connsiteY1" fmla="*/ 2644828 h 2824223"/>
              <a:gd name="connsiteX2" fmla="*/ 2644828 w 2824223"/>
              <a:gd name="connsiteY2" fmla="*/ 2644828 h 2824223"/>
              <a:gd name="connsiteX3" fmla="*/ 2644828 w 2824223"/>
              <a:gd name="connsiteY3" fmla="*/ 179395 h 2824223"/>
              <a:gd name="connsiteX4" fmla="*/ 0 w 2824223"/>
              <a:gd name="connsiteY4" fmla="*/ 0 h 2824223"/>
              <a:gd name="connsiteX5" fmla="*/ 2824223 w 2824223"/>
              <a:gd name="connsiteY5" fmla="*/ 0 h 2824223"/>
              <a:gd name="connsiteX6" fmla="*/ 2824223 w 2824223"/>
              <a:gd name="connsiteY6" fmla="*/ 2824223 h 2824223"/>
              <a:gd name="connsiteX7" fmla="*/ 0 w 2824223"/>
              <a:gd name="connsiteY7" fmla="*/ 2824223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4223" h="2824223">
                <a:moveTo>
                  <a:pt x="179395" y="179395"/>
                </a:moveTo>
                <a:lnTo>
                  <a:pt x="179395" y="2644828"/>
                </a:lnTo>
                <a:lnTo>
                  <a:pt x="2644828" y="2644828"/>
                </a:lnTo>
                <a:lnTo>
                  <a:pt x="2644828" y="179395"/>
                </a:lnTo>
                <a:close/>
                <a:moveTo>
                  <a:pt x="0" y="0"/>
                </a:moveTo>
                <a:lnTo>
                  <a:pt x="2824223" y="0"/>
                </a:lnTo>
                <a:lnTo>
                  <a:pt x="2824223" y="2824223"/>
                </a:lnTo>
                <a:lnTo>
                  <a:pt x="0" y="2824223"/>
                </a:lnTo>
                <a:close/>
              </a:path>
            </a:pathLst>
          </a:custGeom>
          <a:gradFill>
            <a:gsLst>
              <a:gs pos="3611">
                <a:schemeClr val="tx1"/>
              </a:gs>
              <a:gs pos="15000">
                <a:schemeClr val="tx1">
                  <a:alpha val="74000"/>
                </a:schemeClr>
              </a:gs>
              <a:gs pos="33000">
                <a:schemeClr val="tx1">
                  <a:alpha val="58000"/>
                </a:schemeClr>
              </a:gs>
              <a:gs pos="80000">
                <a:srgbClr val="000000">
                  <a:alpha val="33000"/>
                </a:srgbClr>
              </a:gs>
              <a:gs pos="59000">
                <a:schemeClr val="tx1">
                  <a:alpha val="44000"/>
                </a:schemeClr>
              </a:gs>
              <a:gs pos="9600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  <a:effectLst>
            <a:outerShdw blurRad="469900" sx="102000" sy="102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148659" y="4741933"/>
            <a:ext cx="1894679" cy="389808"/>
            <a:chOff x="5148659" y="4829096"/>
            <a:chExt cx="1894679" cy="389808"/>
          </a:xfrm>
          <a:effectLst>
            <a:outerShdw blurRad="88900" dist="381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8" name="圆角矩形 7"/>
            <p:cNvSpPr/>
            <p:nvPr/>
          </p:nvSpPr>
          <p:spPr>
            <a:xfrm>
              <a:off x="5148659" y="4829096"/>
              <a:ext cx="1894679" cy="373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90568" y="4849572"/>
              <a:ext cx="1810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 2</a:t>
              </a:r>
              <a:endParaRPr lang="zh-CN" altLang="en-US" dirty="0">
                <a:solidFill>
                  <a:schemeClr val="accent6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8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4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0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5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1C19A23-1D5C-9430-3509-CF59C3E7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23" y="18670"/>
            <a:ext cx="11530577" cy="6841549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0" y="0"/>
            <a:ext cx="3393440" cy="6858000"/>
            <a:chOff x="0" y="0"/>
            <a:chExt cx="3393440" cy="6858000"/>
          </a:xfrm>
        </p:grpSpPr>
        <p:sp>
          <p:nvSpPr>
            <p:cNvPr id="20" name="矩形 19"/>
            <p:cNvSpPr/>
            <p:nvPr/>
          </p:nvSpPr>
          <p:spPr>
            <a:xfrm>
              <a:off x="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15453" y="318533"/>
            <a:ext cx="204006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5CA0CD"/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页面跳转</a:t>
            </a:r>
          </a:p>
          <a:p>
            <a:pPr algn="dist"/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逻辑实现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ea typeface="新宋体" panose="02010609030101010101" pitchFamily="49" charset="-122"/>
              <a:cs typeface="Segoe UI Light" panose="020B05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345440" y="1838534"/>
            <a:ext cx="1131147" cy="0"/>
          </a:xfrm>
          <a:prstGeom prst="line">
            <a:avLst/>
          </a:prstGeom>
          <a:ln w="22225" cap="rnd">
            <a:solidFill>
              <a:srgbClr val="5CA0C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8215" y="2037108"/>
            <a:ext cx="2817009" cy="4259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前端系统主要分为 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 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个页面：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主页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登录页面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注册页面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个人信息页面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5A92B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创建收集页面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个人收集页面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收集链接页面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5A92B7">
                    <a:alpha val="6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收集详情页面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编辑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重启收集页面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复制收集页面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提交收集页面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404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页面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2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57836B3-9CB4-BB74-7243-7DD4BAD15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111" y="0"/>
            <a:ext cx="543335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26621" y="0"/>
            <a:ext cx="3429184" cy="6858000"/>
            <a:chOff x="0" y="0"/>
            <a:chExt cx="3401353" cy="68580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913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15453" y="318533"/>
            <a:ext cx="204006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92D050"/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创建收集</a:t>
            </a:r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页面设计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ea typeface="新宋体" panose="02010609030101010101" pitchFamily="49" charset="-122"/>
              <a:cs typeface="Segoe UI Light" panose="020B0502040204020203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45440" y="1838534"/>
            <a:ext cx="1131147" cy="0"/>
          </a:xfrm>
          <a:prstGeom prst="line">
            <a:avLst/>
          </a:prstGeom>
          <a:ln w="22225" cap="rnd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9316307" y="674303"/>
            <a:ext cx="2530253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题目</a:t>
            </a:r>
            <a:endParaRPr lang="en-US" altLang="zh-CN" b="1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删除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编辑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拖拽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输入限制</a:t>
            </a:r>
            <a:endParaRPr lang="en-US" altLang="zh-CN" b="1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字数限制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重名限制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内容为空限制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文件重命名选项</a:t>
            </a:r>
            <a:endParaRPr lang="en-US" altLang="zh-CN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根据勾选题目重命名</a:t>
            </a:r>
            <a:endParaRPr lang="en-US" altLang="zh-C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96762" y="2158207"/>
            <a:ext cx="2817009" cy="3612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本页面用于收集者创建收集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种格式的收集选项：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姓名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学号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文件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单选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多选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问卷题目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收集者可以自由添加或删除题目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3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F9F8D080-75DF-8E84-3875-D1018E9DD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" y="-48446"/>
            <a:ext cx="12238430" cy="690644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393435" y="0"/>
            <a:ext cx="87985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2" y="0"/>
            <a:ext cx="3393442" cy="6858000"/>
            <a:chOff x="-2" y="0"/>
            <a:chExt cx="3393442" cy="68580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-2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15453" y="318533"/>
            <a:ext cx="204006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5CA0CD"/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收集详情</a:t>
            </a:r>
            <a:endParaRPr lang="en-US" altLang="zh-CN" sz="3600" b="1" dirty="0">
              <a:solidFill>
                <a:srgbClr val="5CA0CD"/>
              </a:solidFill>
              <a:latin typeface="Segoe UI" panose="020B0502040204020203" pitchFamily="34" charset="0"/>
              <a:ea typeface="Open Sans Light" panose="020B0306030504020204" pitchFamily="34" charset="0"/>
              <a:cs typeface="Segoe UI" panose="020B0502040204020203" pitchFamily="34" charset="0"/>
            </a:endParaRPr>
          </a:p>
          <a:p>
            <a:pPr algn="dist"/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页面介绍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ea typeface="新宋体" panose="02010609030101010101" pitchFamily="49" charset="-122"/>
              <a:cs typeface="Segoe UI Light" panose="020B0502040204020203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45440" y="1838534"/>
            <a:ext cx="1131147" cy="0"/>
          </a:xfrm>
          <a:prstGeom prst="line">
            <a:avLst/>
          </a:prstGeom>
          <a:ln w="22225" cap="rnd">
            <a:solidFill>
              <a:srgbClr val="5CA0C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531353" y="518229"/>
            <a:ext cx="6462468" cy="559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应交名单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通过添加姓名按钮实现添加名单，以英文逗号、空格或换行符分隔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在按要求输入名单后，前端将用户输入的名单存入一个数组中，然后将该数据传往后端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从后端获取已提交和未提交的名单，以两种样式显示在该界面中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提交记录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从数据库中读取每个提交者的提交信息，并将提交者的名字、提交时间、提交文件数显示在网页中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查看文件：若提交者提交过文件，收集者可以通过查看文件按钮查看所有提交者提交的文件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查看收集：让收集者可以看到每一个提交者的全部提交内容。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统计图表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统计所有单选题和多选题的正确率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统计每一道题的选项选择情况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88213" y="2147997"/>
            <a:ext cx="2817009" cy="199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用于显示一个收集的提交情况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个版面：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应交名单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提交记录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统计图表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2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/>
      <p:bldP spid="27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772E90B-493B-2628-F153-2009BCFD47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930815" y="2120685"/>
            <a:ext cx="2006278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600" b="1"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62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82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</a:rPr>
              <a:t>H</a:t>
            </a:r>
            <a:endParaRPr lang="zh-CN" altLang="en-US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13742" y="2120685"/>
            <a:ext cx="11272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86770" y="2120685"/>
            <a:ext cx="1798890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任意多边形: 形状 21"/>
          <p:cNvSpPr/>
          <p:nvPr/>
        </p:nvSpPr>
        <p:spPr>
          <a:xfrm>
            <a:off x="1898247" y="1921156"/>
            <a:ext cx="8423253" cy="3285888"/>
          </a:xfrm>
          <a:custGeom>
            <a:avLst/>
            <a:gdLst>
              <a:gd name="connsiteX0" fmla="*/ 179395 w 2824223"/>
              <a:gd name="connsiteY0" fmla="*/ 179395 h 2824223"/>
              <a:gd name="connsiteX1" fmla="*/ 179395 w 2824223"/>
              <a:gd name="connsiteY1" fmla="*/ 2644828 h 2824223"/>
              <a:gd name="connsiteX2" fmla="*/ 2644828 w 2824223"/>
              <a:gd name="connsiteY2" fmla="*/ 2644828 h 2824223"/>
              <a:gd name="connsiteX3" fmla="*/ 2644828 w 2824223"/>
              <a:gd name="connsiteY3" fmla="*/ 179395 h 2824223"/>
              <a:gd name="connsiteX4" fmla="*/ 0 w 2824223"/>
              <a:gd name="connsiteY4" fmla="*/ 0 h 2824223"/>
              <a:gd name="connsiteX5" fmla="*/ 2824223 w 2824223"/>
              <a:gd name="connsiteY5" fmla="*/ 0 h 2824223"/>
              <a:gd name="connsiteX6" fmla="*/ 2824223 w 2824223"/>
              <a:gd name="connsiteY6" fmla="*/ 2824223 h 2824223"/>
              <a:gd name="connsiteX7" fmla="*/ 0 w 2824223"/>
              <a:gd name="connsiteY7" fmla="*/ 2824223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4223" h="2824223">
                <a:moveTo>
                  <a:pt x="179395" y="179395"/>
                </a:moveTo>
                <a:lnTo>
                  <a:pt x="179395" y="2644828"/>
                </a:lnTo>
                <a:lnTo>
                  <a:pt x="2644828" y="2644828"/>
                </a:lnTo>
                <a:lnTo>
                  <a:pt x="2644828" y="179395"/>
                </a:lnTo>
                <a:close/>
                <a:moveTo>
                  <a:pt x="0" y="0"/>
                </a:moveTo>
                <a:lnTo>
                  <a:pt x="2824223" y="0"/>
                </a:lnTo>
                <a:lnTo>
                  <a:pt x="2824223" y="2824223"/>
                </a:lnTo>
                <a:lnTo>
                  <a:pt x="0" y="2824223"/>
                </a:lnTo>
                <a:close/>
              </a:path>
            </a:pathLst>
          </a:custGeom>
          <a:gradFill>
            <a:gsLst>
              <a:gs pos="3611">
                <a:schemeClr val="tx1"/>
              </a:gs>
              <a:gs pos="15000">
                <a:schemeClr val="tx1">
                  <a:alpha val="74000"/>
                </a:schemeClr>
              </a:gs>
              <a:gs pos="33000">
                <a:schemeClr val="tx1">
                  <a:alpha val="58000"/>
                </a:schemeClr>
              </a:gs>
              <a:gs pos="80000">
                <a:srgbClr val="000000">
                  <a:alpha val="33000"/>
                </a:srgbClr>
              </a:gs>
              <a:gs pos="59000">
                <a:schemeClr val="tx1">
                  <a:alpha val="44000"/>
                </a:schemeClr>
              </a:gs>
              <a:gs pos="9600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  <a:effectLst>
            <a:outerShdw blurRad="469900" sx="102000" sy="102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943869" y="4741933"/>
            <a:ext cx="2304260" cy="389808"/>
            <a:chOff x="5148659" y="4829096"/>
            <a:chExt cx="1894679" cy="389808"/>
          </a:xfrm>
          <a:effectLst>
            <a:outerShdw blurRad="88900" dist="381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8" name="圆角矩形 7"/>
            <p:cNvSpPr/>
            <p:nvPr/>
          </p:nvSpPr>
          <p:spPr>
            <a:xfrm>
              <a:off x="5148659" y="4829096"/>
              <a:ext cx="1894679" cy="373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90568" y="4849572"/>
              <a:ext cx="1810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 3</a:t>
              </a:r>
              <a:endParaRPr lang="zh-CN" altLang="en-US" dirty="0">
                <a:solidFill>
                  <a:srgbClr val="B07125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3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7" dur="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9" dur="5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5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5" grpId="0"/>
      <p:bldP spid="10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</TotalTime>
  <Words>1464</Words>
  <Application>Microsoft Office PowerPoint</Application>
  <PresentationFormat>宽屏</PresentationFormat>
  <Paragraphs>177</Paragraphs>
  <Slides>16</Slides>
  <Notes>8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 Unicode MS</vt:lpstr>
      <vt:lpstr>等线</vt:lpstr>
      <vt:lpstr>等线 Light</vt:lpstr>
      <vt:lpstr>宋体</vt:lpstr>
      <vt:lpstr>Arial</vt:lpstr>
      <vt:lpstr>Open Sans Extrabold</vt:lpstr>
      <vt:lpstr>Open Sans Light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程泽源</dc:creator>
  <cp:lastModifiedBy>王 广凯</cp:lastModifiedBy>
  <cp:revision>212</cp:revision>
  <dcterms:created xsi:type="dcterms:W3CDTF">2016-11-06T09:11:00Z</dcterms:created>
  <dcterms:modified xsi:type="dcterms:W3CDTF">2022-11-18T05:37:35Z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2052-11.8.2.8411</vt:lpwstr>
  </property>
</Properties>
</file>